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4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5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63" r:id="rId5"/>
    <p:sldId id="259" r:id="rId6"/>
    <p:sldId id="260" r:id="rId7"/>
    <p:sldId id="266" r:id="rId8"/>
    <p:sldId id="264" r:id="rId9"/>
    <p:sldId id="267" r:id="rId10"/>
    <p:sldId id="295" r:id="rId11"/>
    <p:sldId id="265" r:id="rId12"/>
    <p:sldId id="268" r:id="rId13"/>
    <p:sldId id="302" r:id="rId14"/>
    <p:sldId id="296" r:id="rId15"/>
    <p:sldId id="269" r:id="rId16"/>
    <p:sldId id="273" r:id="rId17"/>
    <p:sldId id="293" r:id="rId18"/>
    <p:sldId id="297" r:id="rId19"/>
    <p:sldId id="272" r:id="rId20"/>
    <p:sldId id="275" r:id="rId21"/>
    <p:sldId id="298" r:id="rId22"/>
    <p:sldId id="276" r:id="rId23"/>
    <p:sldId id="278" r:id="rId24"/>
    <p:sldId id="277" r:id="rId25"/>
    <p:sldId id="280" r:id="rId26"/>
    <p:sldId id="279" r:id="rId27"/>
    <p:sldId id="281" r:id="rId28"/>
    <p:sldId id="300" r:id="rId29"/>
    <p:sldId id="301" r:id="rId30"/>
    <p:sldId id="282" r:id="rId31"/>
    <p:sldId id="283" r:id="rId32"/>
    <p:sldId id="284" r:id="rId33"/>
    <p:sldId id="286" r:id="rId34"/>
    <p:sldId id="287" r:id="rId35"/>
    <p:sldId id="285" r:id="rId36"/>
    <p:sldId id="289" r:id="rId37"/>
    <p:sldId id="290" r:id="rId38"/>
    <p:sldId id="292" r:id="rId39"/>
    <p:sldId id="291" r:id="rId40"/>
  </p:sldIdLst>
  <p:sldSz cx="9144000" cy="6858000" type="screen4x3"/>
  <p:notesSz cx="6858000" cy="9144000"/>
  <p:custDataLst>
    <p:tags r:id="rId4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-164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interSettings" Target="printerSettings/printerSettings1.bin"/><Relationship Id="rId43" Type="http://schemas.openxmlformats.org/officeDocument/2006/relationships/tags" Target="tags/tag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0C51B4-2FAC-084C-9629-26079AE8795E}" type="datetimeFigureOut">
              <a:rPr lang="en-US" smtClean="0"/>
              <a:t>4/14/16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21EEC-4123-5C42-AD97-85416068C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25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21EEC-4123-5C42-AD97-85416068C60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72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Thyroid hormone causes catecholamine sensitivity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21EEC-4123-5C42-AD97-85416068C6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229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didn</a:t>
            </a:r>
            <a:r>
              <a:rPr lang="fr-FR" dirty="0" smtClean="0"/>
              <a:t>’</a:t>
            </a:r>
            <a:r>
              <a:rPr lang="en-US" dirty="0" smtClean="0"/>
              <a:t>t</a:t>
            </a:r>
            <a:r>
              <a:rPr lang="en-US" baseline="0" dirty="0" smtClean="0"/>
              <a:t> we measure TRH?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21EEC-4123-5C42-AD97-85416068C6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879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T3/T4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21EEC-4123-5C42-AD97-85416068C6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859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TSI: thyroid stimulating </a:t>
            </a:r>
            <a:r>
              <a:rPr lang="en-US" dirty="0" err="1" smtClean="0"/>
              <a:t>immunoglobulins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21EEC-4123-5C42-AD97-85416068C60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454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Eye bulging due to inflammation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21EEC-4123-5C42-AD97-85416068C60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71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60133-3180-0349-999C-978D2FDEF3FB}" type="datetimeFigureOut">
              <a:rPr lang="en-US" smtClean="0"/>
              <a:t>4/14/16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98E42-721F-C041-8B7F-E6DCA2AFC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443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60133-3180-0349-999C-978D2FDEF3FB}" type="datetimeFigureOut">
              <a:rPr lang="en-US" smtClean="0"/>
              <a:t>4/14/16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98E42-721F-C041-8B7F-E6DCA2AFC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083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60133-3180-0349-999C-978D2FDEF3FB}" type="datetimeFigureOut">
              <a:rPr lang="en-US" smtClean="0"/>
              <a:t>4/14/16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98E42-721F-C041-8B7F-E6DCA2AFC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043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60133-3180-0349-999C-978D2FDEF3FB}" type="datetimeFigureOut">
              <a:rPr lang="en-US" smtClean="0"/>
              <a:t>4/14/16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98E42-721F-C041-8B7F-E6DCA2AFC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004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60133-3180-0349-999C-978D2FDEF3FB}" type="datetimeFigureOut">
              <a:rPr lang="en-US" smtClean="0"/>
              <a:t>4/14/16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98E42-721F-C041-8B7F-E6DCA2AFC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81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60133-3180-0349-999C-978D2FDEF3FB}" type="datetimeFigureOut">
              <a:rPr lang="en-US" smtClean="0"/>
              <a:t>4/14/16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98E42-721F-C041-8B7F-E6DCA2AFC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49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60133-3180-0349-999C-978D2FDEF3FB}" type="datetimeFigureOut">
              <a:rPr lang="en-US" smtClean="0"/>
              <a:t>4/14/16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98E42-721F-C041-8B7F-E6DCA2AFC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432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60133-3180-0349-999C-978D2FDEF3FB}" type="datetimeFigureOut">
              <a:rPr lang="en-US" smtClean="0"/>
              <a:t>4/14/16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98E42-721F-C041-8B7F-E6DCA2AFC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70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60133-3180-0349-999C-978D2FDEF3FB}" type="datetimeFigureOut">
              <a:rPr lang="en-US" smtClean="0"/>
              <a:t>4/14/16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98E42-721F-C041-8B7F-E6DCA2AFC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197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60133-3180-0349-999C-978D2FDEF3FB}" type="datetimeFigureOut">
              <a:rPr lang="en-US" smtClean="0"/>
              <a:t>4/14/16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98E42-721F-C041-8B7F-E6DCA2AFC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898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60133-3180-0349-999C-978D2FDEF3FB}" type="datetimeFigureOut">
              <a:rPr lang="en-US" smtClean="0"/>
              <a:t>4/14/16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98E42-721F-C041-8B7F-E6DCA2AFC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56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60133-3180-0349-999C-978D2FDEF3FB}" type="datetimeFigureOut">
              <a:rPr lang="en-US" smtClean="0"/>
              <a:t>4/14/16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98E42-721F-C041-8B7F-E6DCA2AFC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737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4" Type="http://schemas.openxmlformats.org/officeDocument/2006/relationships/tags" Target="../tags/tag20.xml"/><Relationship Id="rId5" Type="http://schemas.openxmlformats.org/officeDocument/2006/relationships/tags" Target="../tags/tag21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1" Type="http://schemas.openxmlformats.org/officeDocument/2006/relationships/tags" Target="../tags/tag17.xml"/><Relationship Id="rId2" Type="http://schemas.openxmlformats.org/officeDocument/2006/relationships/tags" Target="../tags/tag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4" Type="http://schemas.openxmlformats.org/officeDocument/2006/relationships/tags" Target="../tags/tag25.xml"/><Relationship Id="rId5" Type="http://schemas.openxmlformats.org/officeDocument/2006/relationships/tags" Target="../tags/tag26.xml"/><Relationship Id="rId6" Type="http://schemas.openxmlformats.org/officeDocument/2006/relationships/tags" Target="../tags/tag27.xml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1.xml"/><Relationship Id="rId9" Type="http://schemas.openxmlformats.org/officeDocument/2006/relationships/image" Target="../media/image10.png"/><Relationship Id="rId1" Type="http://schemas.openxmlformats.org/officeDocument/2006/relationships/tags" Target="../tags/tag22.xml"/><Relationship Id="rId2" Type="http://schemas.openxmlformats.org/officeDocument/2006/relationships/tags" Target="../tags/tag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4" Type="http://schemas.openxmlformats.org/officeDocument/2006/relationships/tags" Target="../tags/tag31.xml"/><Relationship Id="rId5" Type="http://schemas.openxmlformats.org/officeDocument/2006/relationships/tags" Target="../tags/tag32.xml"/><Relationship Id="rId6" Type="http://schemas.openxmlformats.org/officeDocument/2006/relationships/tags" Target="../tags/tag33.xml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2.xml"/><Relationship Id="rId9" Type="http://schemas.openxmlformats.org/officeDocument/2006/relationships/image" Target="../media/image15.png"/><Relationship Id="rId1" Type="http://schemas.openxmlformats.org/officeDocument/2006/relationships/tags" Target="../tags/tag28.xml"/><Relationship Id="rId2" Type="http://schemas.openxmlformats.org/officeDocument/2006/relationships/tags" Target="../tags/tag2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4" Type="http://schemas.openxmlformats.org/officeDocument/2006/relationships/tags" Target="../tags/tag37.xml"/><Relationship Id="rId5" Type="http://schemas.openxmlformats.org/officeDocument/2006/relationships/tags" Target="../tags/tag38.xml"/><Relationship Id="rId6" Type="http://schemas.openxmlformats.org/officeDocument/2006/relationships/tags" Target="../tags/tag39.xml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4.xml"/><Relationship Id="rId9" Type="http://schemas.openxmlformats.org/officeDocument/2006/relationships/image" Target="../media/image17.png"/><Relationship Id="rId1" Type="http://schemas.openxmlformats.org/officeDocument/2006/relationships/tags" Target="../tags/tag34.xml"/><Relationship Id="rId2" Type="http://schemas.openxmlformats.org/officeDocument/2006/relationships/tags" Target="../tags/tag3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4" Type="http://schemas.openxmlformats.org/officeDocument/2006/relationships/tags" Target="../tags/tag43.xml"/><Relationship Id="rId5" Type="http://schemas.openxmlformats.org/officeDocument/2006/relationships/tags" Target="../tags/tag44.xml"/><Relationship Id="rId6" Type="http://schemas.openxmlformats.org/officeDocument/2006/relationships/tags" Target="../tags/tag45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19.png"/><Relationship Id="rId1" Type="http://schemas.openxmlformats.org/officeDocument/2006/relationships/tags" Target="../tags/tag40.xml"/><Relationship Id="rId2" Type="http://schemas.openxmlformats.org/officeDocument/2006/relationships/tags" Target="../tags/tag4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4" Type="http://schemas.openxmlformats.org/officeDocument/2006/relationships/tags" Target="../tags/tag49.xml"/><Relationship Id="rId5" Type="http://schemas.openxmlformats.org/officeDocument/2006/relationships/tags" Target="../tags/tag50.xml"/><Relationship Id="rId6" Type="http://schemas.openxmlformats.org/officeDocument/2006/relationships/tags" Target="../tags/tag51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21.png"/><Relationship Id="rId1" Type="http://schemas.openxmlformats.org/officeDocument/2006/relationships/tags" Target="../tags/tag46.xml"/><Relationship Id="rId2" Type="http://schemas.openxmlformats.org/officeDocument/2006/relationships/tags" Target="../tags/tag4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4" Type="http://schemas.openxmlformats.org/officeDocument/2006/relationships/tags" Target="../tags/tag55.xml"/><Relationship Id="rId5" Type="http://schemas.openxmlformats.org/officeDocument/2006/relationships/tags" Target="../tags/tag56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1" Type="http://schemas.openxmlformats.org/officeDocument/2006/relationships/tags" Target="../tags/tag52.xml"/><Relationship Id="rId2" Type="http://schemas.openxmlformats.org/officeDocument/2006/relationships/tags" Target="../tags/tag5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4" Type="http://schemas.openxmlformats.org/officeDocument/2006/relationships/tags" Target="../tags/tag60.xml"/><Relationship Id="rId5" Type="http://schemas.openxmlformats.org/officeDocument/2006/relationships/tags" Target="../tags/tag61.xml"/><Relationship Id="rId6" Type="http://schemas.openxmlformats.org/officeDocument/2006/relationships/tags" Target="../tags/tag62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24.png"/><Relationship Id="rId1" Type="http://schemas.openxmlformats.org/officeDocument/2006/relationships/tags" Target="../tags/tag57.xml"/><Relationship Id="rId2" Type="http://schemas.openxmlformats.org/officeDocument/2006/relationships/tags" Target="../tags/tag5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4" Type="http://schemas.openxmlformats.org/officeDocument/2006/relationships/tags" Target="../tags/tag66.xml"/><Relationship Id="rId5" Type="http://schemas.openxmlformats.org/officeDocument/2006/relationships/tags" Target="../tags/tag67.xml"/><Relationship Id="rId6" Type="http://schemas.openxmlformats.org/officeDocument/2006/relationships/tags" Target="../tags/tag68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25.png"/><Relationship Id="rId1" Type="http://schemas.openxmlformats.org/officeDocument/2006/relationships/tags" Target="../tags/tag63.xml"/><Relationship Id="rId2" Type="http://schemas.openxmlformats.org/officeDocument/2006/relationships/tags" Target="../tags/tag6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4" Type="http://schemas.openxmlformats.org/officeDocument/2006/relationships/tags" Target="../tags/tag72.xml"/><Relationship Id="rId5" Type="http://schemas.openxmlformats.org/officeDocument/2006/relationships/tags" Target="../tags/tag73.xml"/><Relationship Id="rId6" Type="http://schemas.openxmlformats.org/officeDocument/2006/relationships/tags" Target="../tags/tag74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26.png"/><Relationship Id="rId1" Type="http://schemas.openxmlformats.org/officeDocument/2006/relationships/tags" Target="../tags/tag69.xml"/><Relationship Id="rId2" Type="http://schemas.openxmlformats.org/officeDocument/2006/relationships/tags" Target="../tags/tag7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4" Type="http://schemas.openxmlformats.org/officeDocument/2006/relationships/tags" Target="../tags/tag78.xml"/><Relationship Id="rId5" Type="http://schemas.openxmlformats.org/officeDocument/2006/relationships/tags" Target="../tags/tag79.xml"/><Relationship Id="rId6" Type="http://schemas.openxmlformats.org/officeDocument/2006/relationships/tags" Target="../tags/tag80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27.png"/><Relationship Id="rId1" Type="http://schemas.openxmlformats.org/officeDocument/2006/relationships/tags" Target="../tags/tag75.xml"/><Relationship Id="rId2" Type="http://schemas.openxmlformats.org/officeDocument/2006/relationships/tags" Target="../tags/tag7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4" Type="http://schemas.openxmlformats.org/officeDocument/2006/relationships/tags" Target="../tags/tag84.xml"/><Relationship Id="rId5" Type="http://schemas.openxmlformats.org/officeDocument/2006/relationships/tags" Target="../tags/tag85.xml"/><Relationship Id="rId6" Type="http://schemas.openxmlformats.org/officeDocument/2006/relationships/tags" Target="../tags/tag86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28.png"/><Relationship Id="rId1" Type="http://schemas.openxmlformats.org/officeDocument/2006/relationships/tags" Target="../tags/tag81.xml"/><Relationship Id="rId2" Type="http://schemas.openxmlformats.org/officeDocument/2006/relationships/tags" Target="../tags/tag8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89.xml"/><Relationship Id="rId4" Type="http://schemas.openxmlformats.org/officeDocument/2006/relationships/tags" Target="../tags/tag90.xml"/><Relationship Id="rId5" Type="http://schemas.openxmlformats.org/officeDocument/2006/relationships/tags" Target="../tags/tag91.xml"/><Relationship Id="rId6" Type="http://schemas.openxmlformats.org/officeDocument/2006/relationships/tags" Target="../tags/tag92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29.png"/><Relationship Id="rId1" Type="http://schemas.openxmlformats.org/officeDocument/2006/relationships/tags" Target="../tags/tag87.xml"/><Relationship Id="rId2" Type="http://schemas.openxmlformats.org/officeDocument/2006/relationships/tags" Target="../tags/tag8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95.xml"/><Relationship Id="rId4" Type="http://schemas.openxmlformats.org/officeDocument/2006/relationships/tags" Target="../tags/tag96.xml"/><Relationship Id="rId5" Type="http://schemas.openxmlformats.org/officeDocument/2006/relationships/tags" Target="../tags/tag97.xml"/><Relationship Id="rId6" Type="http://schemas.openxmlformats.org/officeDocument/2006/relationships/tags" Target="../tags/tag98.xml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6.xml"/><Relationship Id="rId9" Type="http://schemas.openxmlformats.org/officeDocument/2006/relationships/image" Target="../media/image30.png"/><Relationship Id="rId1" Type="http://schemas.openxmlformats.org/officeDocument/2006/relationships/tags" Target="../tags/tag93.xml"/><Relationship Id="rId2" Type="http://schemas.openxmlformats.org/officeDocument/2006/relationships/tags" Target="../tags/tag9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4" Type="http://schemas.openxmlformats.org/officeDocument/2006/relationships/tags" Target="../tags/tag5.xml"/><Relationship Id="rId5" Type="http://schemas.openxmlformats.org/officeDocument/2006/relationships/tags" Target="../tags/tag6.xml"/><Relationship Id="rId6" Type="http://schemas.openxmlformats.org/officeDocument/2006/relationships/tags" Target="../tags/tag7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1.png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1" Type="http://schemas.openxmlformats.org/officeDocument/2006/relationships/tags" Target="../tags/tag8.xml"/><Relationship Id="rId2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4" Type="http://schemas.openxmlformats.org/officeDocument/2006/relationships/tags" Target="../tags/tag14.xml"/><Relationship Id="rId5" Type="http://schemas.openxmlformats.org/officeDocument/2006/relationships/tags" Target="../tags/tag15.xml"/><Relationship Id="rId6" Type="http://schemas.openxmlformats.org/officeDocument/2006/relationships/tags" Target="../tags/tag16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6.png"/><Relationship Id="rId1" Type="http://schemas.openxmlformats.org/officeDocument/2006/relationships/tags" Target="../tags/tag11.xml"/><Relationship Id="rId2" Type="http://schemas.openxmlformats.org/officeDocument/2006/relationships/tags" Target="../tags/ta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Clinical Case “A”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Dave Bridges</a:t>
            </a:r>
          </a:p>
          <a:p>
            <a:r>
              <a:rPr lang="en-US" dirty="0" smtClean="0"/>
              <a:t>dbridge9@uthsc.edu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876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 Problems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63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Putuitary</a:t>
            </a:r>
            <a:r>
              <a:rPr lang="en-US" dirty="0" smtClean="0"/>
              <a:t> Tumors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698" y="1417638"/>
            <a:ext cx="6256373" cy="506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5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49682" y="274638"/>
            <a:ext cx="8229600" cy="1143000"/>
          </a:xfrm>
        </p:spPr>
        <p:txBody>
          <a:bodyPr/>
          <a:lstStyle/>
          <a:p>
            <a:r>
              <a:rPr lang="en-US" dirty="0" smtClean="0"/>
              <a:t>Physical examination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1417638"/>
            <a:ext cx="9144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2400" dirty="0"/>
              <a:t>The patient is a 5 ' 7" (170 cm), 110-pound (50 kg) woman. Her systolic/</a:t>
            </a:r>
          </a:p>
          <a:p>
            <a:r>
              <a:rPr lang="en-US" sz="2400" dirty="0"/>
              <a:t>diastolic blood pressure is 140/60 mmHg (normal for a young,</a:t>
            </a:r>
          </a:p>
          <a:p>
            <a:r>
              <a:rPr lang="en-US" sz="2400" dirty="0"/>
              <a:t>healthy woman is about 110/70 mmHg). Her resting pulse rate </a:t>
            </a:r>
            <a:r>
              <a:rPr lang="en-US" sz="2400" dirty="0" smtClean="0"/>
              <a:t>is </a:t>
            </a:r>
            <a:r>
              <a:rPr lang="en-US" sz="2400" dirty="0"/>
              <a:t> 100 beats per minute. Before she became ill, her resting heart rate</a:t>
            </a:r>
          </a:p>
          <a:p>
            <a:r>
              <a:rPr lang="en-US" sz="2400" dirty="0"/>
              <a:t>was about 60–70 beats per minute. Her respiratory rate is 17 breaths</a:t>
            </a:r>
          </a:p>
          <a:p>
            <a:r>
              <a:rPr lang="en-US" sz="2400" dirty="0"/>
              <a:t>per minute (normal for her was approximately 12–14 breaths per</a:t>
            </a:r>
          </a:p>
          <a:p>
            <a:r>
              <a:rPr lang="en-US" sz="2400" dirty="0"/>
              <a:t>minute). Her skin is warm and moist. Her eyes are bulging out</a:t>
            </a:r>
          </a:p>
          <a:p>
            <a:r>
              <a:rPr lang="en-US" sz="2400" dirty="0"/>
              <a:t>( </a:t>
            </a:r>
            <a:r>
              <a:rPr lang="en-US" sz="2400" dirty="0" err="1"/>
              <a:t>proptosis</a:t>
            </a:r>
            <a:r>
              <a:rPr lang="en-US" sz="2400" dirty="0"/>
              <a:t>  or exophthalmos  </a:t>
            </a:r>
            <a:r>
              <a:rPr lang="en-US" sz="2400" dirty="0" smtClean="0"/>
              <a:t>). </a:t>
            </a:r>
            <a:r>
              <a:rPr lang="en-US" sz="2400" dirty="0"/>
              <a:t>Finally, when she is</a:t>
            </a:r>
          </a:p>
          <a:p>
            <a:r>
              <a:rPr lang="en-US" sz="2400" dirty="0"/>
              <a:t>asked to gaze to the far right, her right eye does not move as far as</a:t>
            </a:r>
          </a:p>
          <a:p>
            <a:r>
              <a:rPr lang="en-US" sz="2400" dirty="0"/>
              <a:t>does her left eye and she says she has double vision ( diplopia  ).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124" y="0"/>
            <a:ext cx="2275876" cy="148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51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0" y="274638"/>
            <a:ext cx="90805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200" dirty="0" smtClean="0">
                <a:latin typeface="Calibri" charset="0"/>
                <a:ea typeface="MS PGothic" charset="0"/>
              </a:rPr>
              <a:t>If the problem was a tumor causing over-active </a:t>
            </a:r>
            <a:r>
              <a:rPr lang="en-US" sz="3200" dirty="0" err="1" smtClean="0">
                <a:latin typeface="Calibri" charset="0"/>
                <a:ea typeface="MS PGothic" charset="0"/>
              </a:rPr>
              <a:t>thyrotropes</a:t>
            </a:r>
            <a:r>
              <a:rPr lang="en-US" sz="3200" dirty="0" smtClean="0">
                <a:latin typeface="Calibri" charset="0"/>
                <a:ea typeface="MS PGothic" charset="0"/>
              </a:rPr>
              <a:t> what hormones should be elevated?</a:t>
            </a:r>
            <a:endParaRPr lang="en-US" sz="3200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TRH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TSH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T3/T4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0C1F3E27F541460381005904B1838405Chart20160414075533591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3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6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Tachycardia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could be causing her tachycardia and tachypnea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439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Which does not cause tachycardia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Adrenaline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Decreased Parasympathetic activation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Increased Sympathetic activation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Vasopressin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41A59B4CE7394C0D948BF19C3406F08BChart20160414074929034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9" name="CAI1"/>
          <p:cNvSpPr/>
          <p:nvPr>
            <p:custDataLst>
              <p:tags r:id="rId4"/>
            </p:custDataLst>
          </p:nvPr>
        </p:nvSpPr>
        <p:spPr>
          <a:xfrm>
            <a:off x="1037590" y="5254752"/>
            <a:ext cx="2006005" cy="58521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PResponseCounter" hidden="1"/>
          <p:cNvSpPr/>
          <p:nvPr>
            <p:custDataLst>
              <p:tags r:id="rId5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2" name="TPCountdown" hidden="1"/>
          <p:cNvGrpSpPr/>
          <p:nvPr>
            <p:custDataLst>
              <p:tags r:id="rId6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11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we get tachycardia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78354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More adrenaline (adrenal gland)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More noradrenaline (sympathetic)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Less acetylcholine (parasympathetic)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More sensitivity to </a:t>
            </a:r>
            <a:r>
              <a:rPr lang="en-US" dirty="0" err="1" smtClean="0"/>
              <a:t>catecholamines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16854"/>
          <a:stretch/>
        </p:blipFill>
        <p:spPr>
          <a:xfrm>
            <a:off x="4876800" y="2222183"/>
            <a:ext cx="3810000" cy="305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69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Swollen Neck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132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Physical Evaluation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5090"/>
            <a:ext cx="5010700" cy="26187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053" y="1101427"/>
            <a:ext cx="4138719" cy="37837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411" y="3991051"/>
            <a:ext cx="2249808" cy="243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688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409900"/>
            <a:ext cx="838064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 A 23-year-old woman visits her family physician with complaints</a:t>
            </a:r>
          </a:p>
          <a:p>
            <a:r>
              <a:rPr lang="en-US" sz="2400" dirty="0"/>
              <a:t>of a 12-month history of increasing nervousness, irritability, and</a:t>
            </a:r>
          </a:p>
          <a:p>
            <a:r>
              <a:rPr lang="en-US" sz="2400" dirty="0"/>
              <a:t>palpitations  (a noticeable increase in the force of her heartbeat).</a:t>
            </a:r>
          </a:p>
          <a:p>
            <a:r>
              <a:rPr lang="en-US" sz="2400" dirty="0"/>
              <a:t>Furthermore, she feels very warm in a room when everyone else</a:t>
            </a:r>
          </a:p>
          <a:p>
            <a:r>
              <a:rPr lang="en-US" sz="2400" dirty="0"/>
              <a:t>feels comfortable. Her skin is unusually warm and moist to the</a:t>
            </a:r>
          </a:p>
          <a:p>
            <a:r>
              <a:rPr lang="en-US" sz="2400" dirty="0"/>
              <a:t>touch. She has lost 30 pounds of body weight over this period</a:t>
            </a:r>
          </a:p>
          <a:p>
            <a:r>
              <a:rPr lang="en-US" sz="2400" dirty="0"/>
              <a:t>despite having a voracious appetite and increased food intake.</a:t>
            </a:r>
          </a:p>
        </p:txBody>
      </p:sp>
    </p:spTree>
    <p:extLst>
      <p:ext uri="{BB962C8B-B14F-4D97-AF65-F5344CB8AC3E}">
        <p14:creationId xmlns:p14="http://schemas.microsoft.com/office/powerpoint/2010/main" val="3034588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Do you think the enlarged structure could account for increased tendon responses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True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False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21689BB13FBE41FEBCF9BB4C3C129BC3Chart20160414074929038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10" name="CAI1" hidden="1"/>
          <p:cNvSpPr/>
          <p:nvPr>
            <p:custDataLst>
              <p:tags r:id="rId4"/>
            </p:custDataLst>
          </p:nvPr>
        </p:nvSpPr>
        <p:spPr>
          <a:xfrm>
            <a:off x="1037590" y="1645920"/>
            <a:ext cx="872728" cy="487680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PResponseCounter" hidden="1"/>
          <p:cNvSpPr/>
          <p:nvPr>
            <p:custDataLst>
              <p:tags r:id="rId5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4" name="TPCountdown" hidden="1"/>
          <p:cNvGrpSpPr/>
          <p:nvPr>
            <p:custDataLst>
              <p:tags r:id="rId6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13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30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Hormone Levels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625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32138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Think about feedback control of hormones who are abnormal, which if any are consistent with the symptoms</a:t>
            </a:r>
          </a:p>
          <a:p>
            <a:r>
              <a:rPr lang="en-US" dirty="0" smtClean="0"/>
              <a:t>Why is glucose obtained from fasted? </a:t>
            </a:r>
          </a:p>
          <a:p>
            <a:r>
              <a:rPr lang="en-US" dirty="0" smtClean="0"/>
              <a:t>is this person diabetic?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397" y="1417638"/>
            <a:ext cx="4424015" cy="504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10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What hormone is the primary problem?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Insulin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TSH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TRH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T3/T4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C04EFD550A2F464BADBC13230F326582Chart20160414074929045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11" name="CAI1"/>
          <p:cNvSpPr/>
          <p:nvPr>
            <p:custDataLst>
              <p:tags r:id="rId4"/>
            </p:custDataLst>
          </p:nvPr>
        </p:nvSpPr>
        <p:spPr>
          <a:xfrm>
            <a:off x="1037590" y="3304032"/>
            <a:ext cx="990402" cy="58521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PResponseCounter" hidden="1"/>
          <p:cNvSpPr/>
          <p:nvPr>
            <p:custDataLst>
              <p:tags r:id="rId5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5" name="TPCountdown" hidden="1"/>
          <p:cNvGrpSpPr/>
          <p:nvPr>
            <p:custDataLst>
              <p:tags r:id="rId6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14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HPT Axis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842" y="1417638"/>
            <a:ext cx="5387474" cy="514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875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How could you end up with hyperthyroidism?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Activation of TSH/TRH signaling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Inactivation of TSH/TRH signaling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Immune destruction of thyroid gland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Immune destruction of </a:t>
            </a:r>
            <a:r>
              <a:rPr lang="en-US" dirty="0" err="1" smtClean="0">
                <a:latin typeface="Calibri" charset="0"/>
                <a:ea typeface="MS PGothic" charset="0"/>
              </a:rPr>
              <a:t>thyrotropes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8BB1AB5BE8854C7C8FA1F3BECE51C723Chart20160414074929056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12" name="CAI1"/>
          <p:cNvSpPr/>
          <p:nvPr>
            <p:custDataLst>
              <p:tags r:id="rId4"/>
            </p:custDataLst>
          </p:nvPr>
        </p:nvSpPr>
        <p:spPr>
          <a:xfrm>
            <a:off x="1037590" y="1645920"/>
            <a:ext cx="3008313" cy="975360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PResponseCounter" hidden="1"/>
          <p:cNvSpPr/>
          <p:nvPr>
            <p:custDataLst>
              <p:tags r:id="rId5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6" name="TPCountdown" hidden="1"/>
          <p:cNvGrpSpPr/>
          <p:nvPr>
            <p:custDataLst>
              <p:tags r:id="rId6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15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Graves Disease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22" y="1359022"/>
            <a:ext cx="7550077" cy="523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398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This kind of hyperthyroidism should have what?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More TSH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Less TSH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No change in TSH</a:t>
            </a:r>
          </a:p>
        </p:txBody>
      </p:sp>
      <p:pic>
        <p:nvPicPr>
          <p:cNvPr id="2" name="TPChart" descr="336A779B21D74EC3AB0CAD6B2CFA0471Chart20160414074929154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17" name="CAI1"/>
          <p:cNvSpPr/>
          <p:nvPr>
            <p:custDataLst>
              <p:tags r:id="rId4"/>
            </p:custDataLst>
          </p:nvPr>
        </p:nvSpPr>
        <p:spPr>
          <a:xfrm>
            <a:off x="1037590" y="2133600"/>
            <a:ext cx="1538089" cy="58521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  <p:sp>
        <p:nvSpPr>
          <p:cNvPr id="7" name="TPResponseCounter"/>
          <p:cNvSpPr/>
          <p:nvPr>
            <p:custDataLst>
              <p:tags r:id="rId6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up with the eyes/vision?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518064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Graves disease is associated with bulging eyes</a:t>
            </a:r>
          </a:p>
          <a:p>
            <a:r>
              <a:rPr lang="en-US" dirty="0" smtClean="0"/>
              <a:t>Autoimmune Immune attack of ocular muscles</a:t>
            </a:r>
          </a:p>
          <a:p>
            <a:r>
              <a:rPr lang="en-US" dirty="0" smtClean="0"/>
              <a:t> Swelling and fluid build up causes eyes to bulge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265" y="1935826"/>
            <a:ext cx="5168735" cy="354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5711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Would you expect lowering of T3/T4 to alleviate the bulging eyes?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Yes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No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Sometimes</a:t>
            </a:r>
          </a:p>
        </p:txBody>
      </p:sp>
      <p:pic>
        <p:nvPicPr>
          <p:cNvPr id="3" name="TPChart" descr="9123387CFA6A4E1EA56E750FE06085C7Chart20160414074929123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4" name="CAI1"/>
          <p:cNvSpPr/>
          <p:nvPr>
            <p:custDataLst>
              <p:tags r:id="rId4"/>
            </p:custDataLst>
          </p:nvPr>
        </p:nvSpPr>
        <p:spPr>
          <a:xfrm>
            <a:off x="1037590" y="2133600"/>
            <a:ext cx="593924" cy="58521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PResponseCounter"/>
          <p:cNvSpPr/>
          <p:nvPr>
            <p:custDataLst>
              <p:tags r:id="rId5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Presentation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4381" y="1417638"/>
            <a:ext cx="882003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 Two years ago, she was jogging about 20 miles per week. However,</a:t>
            </a:r>
          </a:p>
          <a:p>
            <a:r>
              <a:rPr lang="en-US" sz="2400" dirty="0"/>
              <a:t>she had not done any running for the past year because she</a:t>
            </a:r>
          </a:p>
          <a:p>
            <a:r>
              <a:rPr lang="en-US" sz="2400" dirty="0"/>
              <a:t>“didn’t feel up to it” and complained of general muscle weakness.</a:t>
            </a:r>
          </a:p>
          <a:p>
            <a:r>
              <a:rPr lang="en-US" sz="2400" dirty="0"/>
              <a:t>She said she often felt irritable and had mood swings. Her menstrual</a:t>
            </a:r>
          </a:p>
          <a:p>
            <a:r>
              <a:rPr lang="en-US" sz="2400" dirty="0"/>
              <a:t>periods have been less frequent over the past year. Her previous</a:t>
            </a:r>
          </a:p>
          <a:p>
            <a:r>
              <a:rPr lang="en-US" sz="2400" dirty="0"/>
              <a:t>medical history was normal for a person her age. She states</a:t>
            </a:r>
          </a:p>
          <a:p>
            <a:r>
              <a:rPr lang="en-US" sz="2400" dirty="0"/>
              <a:t>that she has double vision when looking to the side but does not</a:t>
            </a:r>
          </a:p>
          <a:p>
            <a:r>
              <a:rPr lang="en-US" sz="2400" dirty="0"/>
              <a:t>have any loss of vision when using only one eye or the other.</a:t>
            </a:r>
          </a:p>
        </p:txBody>
      </p:sp>
    </p:spTree>
    <p:extLst>
      <p:ext uri="{BB962C8B-B14F-4D97-AF65-F5344CB8AC3E}">
        <p14:creationId xmlns:p14="http://schemas.microsoft.com/office/powerpoint/2010/main" val="1018120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69065" cy="4525963"/>
          </a:xfrm>
        </p:spPr>
        <p:txBody>
          <a:bodyPr/>
          <a:lstStyle/>
          <a:p>
            <a:r>
              <a:rPr lang="en-US" dirty="0" smtClean="0"/>
              <a:t>Based on the labs, how do we know that this </a:t>
            </a:r>
            <a:r>
              <a:rPr lang="en-US" dirty="0" err="1" smtClean="0"/>
              <a:t>isnt</a:t>
            </a:r>
            <a:r>
              <a:rPr lang="en-US" dirty="0" smtClean="0"/>
              <a:t> the result of a pituitary adenoma of the </a:t>
            </a:r>
            <a:r>
              <a:rPr lang="en-US" dirty="0" err="1" smtClean="0"/>
              <a:t>thyrotropes</a:t>
            </a:r>
            <a:r>
              <a:rPr lang="en-US" dirty="0" smtClean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397" y="1417638"/>
            <a:ext cx="4424015" cy="504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85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Based on hyperthyroidism we expect…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>
            <a:normAutofit lnSpcReduction="10000"/>
          </a:bodyPr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Increased metabolic rate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Increased heat production/heat intolerance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Weight loss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Catecholamine sensitivity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7FFF9D5A1D9F44FAB047A03DE58FCB31Chart20160414074929171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14" name="CAI1"/>
          <p:cNvSpPr/>
          <p:nvPr>
            <p:custDataLst>
              <p:tags r:id="rId4"/>
            </p:custDataLst>
          </p:nvPr>
        </p:nvSpPr>
        <p:spPr>
          <a:xfrm>
            <a:off x="1037590" y="5449824"/>
            <a:ext cx="2621161" cy="536448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PResponseCounter" hidden="1"/>
          <p:cNvSpPr/>
          <p:nvPr>
            <p:custDataLst>
              <p:tags r:id="rId5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8" name="TPCountdown" hidden="1"/>
          <p:cNvGrpSpPr/>
          <p:nvPr>
            <p:custDataLst>
              <p:tags r:id="rId6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17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4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What is the most likely reason for muscle weakness?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Muscle catabolism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Increased reflexes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Hypoglycemia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Catecholamine sensitivity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C3F8A18FD1E54D76990013A12A535145Chart20160414074931392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4" name="CAI1"/>
          <p:cNvSpPr/>
          <p:nvPr>
            <p:custDataLst>
              <p:tags r:id="rId4"/>
            </p:custDataLst>
          </p:nvPr>
        </p:nvSpPr>
        <p:spPr>
          <a:xfrm>
            <a:off x="1037590" y="1645920"/>
            <a:ext cx="3191669" cy="487680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PResponseCounter" hidden="1"/>
          <p:cNvSpPr/>
          <p:nvPr>
            <p:custDataLst>
              <p:tags r:id="rId5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8" name="TPCountdown" hidden="1"/>
          <p:cNvGrpSpPr/>
          <p:nvPr>
            <p:custDataLst>
              <p:tags r:id="rId6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7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caused the bruit (swishing sound in the throat)?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Pituitary adenoma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Increased vasopressin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Growth of thyroid gland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Growth of parathyroid gland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A0E5AF6D0FDC49CCA248A907776905B3Chart20160414074931245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3" name="CAI1"/>
          <p:cNvSpPr/>
          <p:nvPr>
            <p:custDataLst>
              <p:tags r:id="rId4"/>
            </p:custDataLst>
          </p:nvPr>
        </p:nvSpPr>
        <p:spPr>
          <a:xfrm>
            <a:off x="1037590" y="3206496"/>
            <a:ext cx="3088283" cy="107289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PResponseCounter" hidden="1"/>
          <p:cNvSpPr/>
          <p:nvPr>
            <p:custDataLst>
              <p:tags r:id="rId5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7" name="TPCountdown" hidden="1"/>
          <p:cNvGrpSpPr/>
          <p:nvPr>
            <p:custDataLst>
              <p:tags r:id="rId6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6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Why was there less menstruation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Thyroid hormones inhibit FSH/LH release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TRH activates prolactin release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TSH induces estrogen release</a:t>
            </a:r>
          </a:p>
        </p:txBody>
      </p:sp>
      <p:pic>
        <p:nvPicPr>
          <p:cNvPr id="2" name="TPChart" descr="422114A7BEE941B5B587324D4E5BF429Chart20160414074931888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3" name="CAI1" hidden="1"/>
          <p:cNvSpPr/>
          <p:nvPr>
            <p:custDataLst>
              <p:tags r:id="rId4"/>
            </p:custDataLst>
          </p:nvPr>
        </p:nvSpPr>
        <p:spPr>
          <a:xfrm>
            <a:off x="1037590" y="1645920"/>
            <a:ext cx="3150592" cy="1463040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PResponseCounter" hidden="1"/>
          <p:cNvSpPr/>
          <p:nvPr>
            <p:custDataLst>
              <p:tags r:id="rId5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6" name="TPCountdown" hidden="1"/>
          <p:cNvGrpSpPr/>
          <p:nvPr>
            <p:custDataLst>
              <p:tags r:id="rId6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30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could you reduce thyroid hormone levels?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Surgically reduce </a:t>
            </a:r>
            <a:r>
              <a:rPr lang="en-US" dirty="0" err="1" smtClean="0"/>
              <a:t>thryoid</a:t>
            </a:r>
            <a:r>
              <a:rPr lang="en-US" dirty="0" smtClean="0"/>
              <a:t> gland</a:t>
            </a:r>
          </a:p>
          <a:p>
            <a:r>
              <a:rPr lang="en-US" dirty="0" smtClean="0"/>
              <a:t>Block </a:t>
            </a:r>
            <a:r>
              <a:rPr lang="en-US" dirty="0" err="1" smtClean="0"/>
              <a:t>organification</a:t>
            </a:r>
            <a:r>
              <a:rPr lang="en-US" dirty="0" smtClean="0"/>
              <a:t> of iodine into thyroid hormone (</a:t>
            </a:r>
            <a:r>
              <a:rPr lang="en-US" dirty="0" err="1" smtClean="0"/>
              <a:t>methimazole</a:t>
            </a:r>
            <a:r>
              <a:rPr lang="en-US" dirty="0" smtClean="0"/>
              <a:t> or </a:t>
            </a:r>
            <a:r>
              <a:rPr lang="en-US" dirty="0" err="1" smtClean="0"/>
              <a:t>propylthiouracil</a:t>
            </a:r>
            <a:r>
              <a:rPr lang="en-US" dirty="0" smtClean="0"/>
              <a:t>)</a:t>
            </a:r>
          </a:p>
          <a:p>
            <a:r>
              <a:rPr lang="en-US" dirty="0" smtClean="0"/>
              <a:t>Treatment with radioactive iodine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218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PTU would work via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More TSH/TRH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Smaller thyroid gland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Less iodine incorporation</a:t>
            </a:r>
          </a:p>
        </p:txBody>
      </p:sp>
      <p:pic>
        <p:nvPicPr>
          <p:cNvPr id="2" name="TPChart" descr="097BDF555E354176A89C069C0DFFBC9DChart20160414074931768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4" name="CAI1"/>
          <p:cNvSpPr/>
          <p:nvPr>
            <p:custDataLst>
              <p:tags r:id="rId4"/>
            </p:custDataLst>
          </p:nvPr>
        </p:nvSpPr>
        <p:spPr>
          <a:xfrm>
            <a:off x="1037590" y="3206496"/>
            <a:ext cx="2278460" cy="107289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PResponseCounter" hidden="1"/>
          <p:cNvSpPr/>
          <p:nvPr>
            <p:custDataLst>
              <p:tags r:id="rId5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8" name="TPCountdown" hidden="1"/>
          <p:cNvGrpSpPr/>
          <p:nvPr>
            <p:custDataLst>
              <p:tags r:id="rId6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7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Radioactive iodine would work by 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>
              <a:buFont typeface="Arial" charset="0"/>
              <a:buAutoNum type="alphaUcPeriod"/>
            </a:pPr>
            <a:r>
              <a:rPr lang="en-US" dirty="0">
                <a:latin typeface="Calibri" charset="0"/>
                <a:ea typeface="MS PGothic" charset="0"/>
              </a:rPr>
              <a:t>More TSH/TRH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dirty="0">
                <a:latin typeface="Calibri" charset="0"/>
                <a:ea typeface="MS PGothic" charset="0"/>
              </a:rPr>
              <a:t>Smaller thyroid gland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dirty="0">
                <a:latin typeface="Calibri" charset="0"/>
                <a:ea typeface="MS PGothic" charset="0"/>
              </a:rPr>
              <a:t>Less iodine incorporation</a:t>
            </a:r>
          </a:p>
        </p:txBody>
      </p:sp>
      <p:pic>
        <p:nvPicPr>
          <p:cNvPr id="2" name="TPChart" descr="310D5EFF7532428AA1E0BCE59635B947Chart20160414074930488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3" name="CAI1"/>
          <p:cNvSpPr/>
          <p:nvPr>
            <p:custDataLst>
              <p:tags r:id="rId4"/>
            </p:custDataLst>
          </p:nvPr>
        </p:nvSpPr>
        <p:spPr>
          <a:xfrm>
            <a:off x="1037590" y="2133600"/>
            <a:ext cx="2641997" cy="107289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PResponseCounter" hidden="1"/>
          <p:cNvSpPr/>
          <p:nvPr>
            <p:custDataLst>
              <p:tags r:id="rId5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7" name="TPCountdown" hidden="1"/>
          <p:cNvGrpSpPr/>
          <p:nvPr>
            <p:custDataLst>
              <p:tags r:id="rId6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6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Beta blockers would probably ameliorate which of these?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TSH/TRH levels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Tachycardia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Eye bulging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Menstrual cycle 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3AE58FBA7F214BC0BA1342A46BA20362Chart20160414074931782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4" name="TPResponseCounter" hidden="1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" name="CAI1"/>
          <p:cNvSpPr/>
          <p:nvPr>
            <p:custDataLst>
              <p:tags r:id="rId5"/>
            </p:custDataLst>
          </p:nvPr>
        </p:nvSpPr>
        <p:spPr>
          <a:xfrm>
            <a:off x="1037590" y="2133600"/>
            <a:ext cx="2088952" cy="58521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TPCountdown" hidden="1"/>
          <p:cNvGrpSpPr/>
          <p:nvPr>
            <p:custDataLst>
              <p:tags r:id="rId6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7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8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Good luck on the midterm!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995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Which hormone(s) is/are released from the anterior pituitary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FSH/LH</a:t>
            </a:r>
            <a:endParaRPr lang="en-US" dirty="0">
              <a:latin typeface="Calibri" charset="0"/>
              <a:ea typeface="MS PGothic" charset="0"/>
            </a:endParaRPr>
          </a:p>
          <a:p>
            <a:pPr marL="514350" indent="-514350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Estrogen</a:t>
            </a:r>
            <a:endParaRPr lang="en-US" dirty="0">
              <a:latin typeface="Calibri" charset="0"/>
              <a:ea typeface="MS PGothic" charset="0"/>
            </a:endParaRPr>
          </a:p>
          <a:p>
            <a:pPr marL="514350" indent="-514350">
              <a:buFont typeface="Arial" charset="0"/>
              <a:buAutoNum type="alphaUcPeriod"/>
            </a:pPr>
            <a:r>
              <a:rPr lang="en-US" dirty="0">
                <a:latin typeface="Calibri" charset="0"/>
                <a:ea typeface="MS PGothic" charset="0"/>
              </a:rPr>
              <a:t>Progesterone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dirty="0">
                <a:latin typeface="Calibri" charset="0"/>
                <a:ea typeface="MS PGothic" charset="0"/>
              </a:rPr>
              <a:t>GHRH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dirty="0">
                <a:latin typeface="Calibri" charset="0"/>
                <a:ea typeface="MS PGothic" charset="0"/>
              </a:rPr>
              <a:t>They all </a:t>
            </a:r>
            <a:r>
              <a:rPr lang="en-US" dirty="0" smtClean="0">
                <a:latin typeface="Calibri" charset="0"/>
                <a:ea typeface="MS PGothic" charset="0"/>
              </a:rPr>
              <a:t>are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B90592F110054CC9AE5E1F54101D7BC3Chart20160414074928591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7" name="CAI1" hidden="1"/>
          <p:cNvSpPr/>
          <p:nvPr>
            <p:custDataLst>
              <p:tags r:id="rId4"/>
            </p:custDataLst>
          </p:nvPr>
        </p:nvSpPr>
        <p:spPr>
          <a:xfrm>
            <a:off x="1037590" y="1645920"/>
            <a:ext cx="1324967" cy="487680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PResponseCounter" hidden="1"/>
          <p:cNvSpPr/>
          <p:nvPr>
            <p:custDataLst>
              <p:tags r:id="rId5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0" name="TPCountdown" hidden="1"/>
          <p:cNvGrpSpPr/>
          <p:nvPr>
            <p:custDataLst>
              <p:tags r:id="rId6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9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30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Menstrual Cycle Control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744" y="1295795"/>
            <a:ext cx="3842496" cy="518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84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Menstrual Cycle Control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0495"/>
            <a:ext cx="9144000" cy="568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808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Prolactin Feedback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506" t="9903" r="5337" b="4188"/>
          <a:stretch/>
        </p:blipFill>
        <p:spPr>
          <a:xfrm>
            <a:off x="2863877" y="1710451"/>
            <a:ext cx="3304475" cy="46259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88075" y="2957669"/>
            <a:ext cx="1153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Dopamine</a:t>
            </a:r>
          </a:p>
          <a:p>
            <a:r>
              <a:rPr lang="en-US" dirty="0" smtClean="0"/>
              <a:t>Inhibits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31224" y="3730265"/>
            <a:ext cx="1608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TRH Stimulates</a:t>
            </a:r>
          </a:p>
          <a:p>
            <a:r>
              <a:rPr lang="en-US" dirty="0" smtClean="0"/>
              <a:t>Prolactin</a:t>
            </a:r>
          </a:p>
          <a:p>
            <a:r>
              <a:rPr lang="en-US" dirty="0" smtClean="0"/>
              <a:t>Release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345529" y="4191930"/>
            <a:ext cx="147729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366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366487" y="274638"/>
            <a:ext cx="86233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Which disorder could reduce menstrual cycle frequency AND loss of vision?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Breakage of infundibulum</a:t>
            </a:r>
            <a:endParaRPr lang="en-US" dirty="0">
              <a:latin typeface="Calibri" charset="0"/>
              <a:ea typeface="MS PGothic" charset="0"/>
            </a:endParaRPr>
          </a:p>
          <a:p>
            <a:pPr marL="514350" indent="-514350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Anterior pituitary adenoma arising from </a:t>
            </a:r>
            <a:r>
              <a:rPr lang="en-US" dirty="0" err="1" smtClean="0">
                <a:latin typeface="Calibri" charset="0"/>
                <a:ea typeface="MS PGothic" charset="0"/>
              </a:rPr>
              <a:t>somatotropes</a:t>
            </a:r>
            <a:endParaRPr lang="en-US" dirty="0">
              <a:latin typeface="Calibri" charset="0"/>
              <a:ea typeface="MS PGothic" charset="0"/>
            </a:endParaRPr>
          </a:p>
          <a:p>
            <a:pPr marL="514350" indent="-514350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Anterior pituitary adenoma arising from </a:t>
            </a:r>
            <a:r>
              <a:rPr lang="en-US" dirty="0" err="1" smtClean="0">
                <a:latin typeface="Calibri" charset="0"/>
                <a:ea typeface="MS PGothic" charset="0"/>
              </a:rPr>
              <a:t>thyrotropes</a:t>
            </a:r>
            <a:endParaRPr lang="en-US" dirty="0" smtClean="0">
              <a:latin typeface="Calibri" charset="0"/>
              <a:ea typeface="MS PGothic" charset="0"/>
            </a:endParaRPr>
          </a:p>
          <a:p>
            <a:pPr marL="514350" indent="-514350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Anterior pituitary adenoma arising from </a:t>
            </a:r>
            <a:r>
              <a:rPr lang="en-US" dirty="0" err="1" smtClean="0">
                <a:latin typeface="Calibri" charset="0"/>
                <a:ea typeface="MS PGothic" charset="0"/>
              </a:rPr>
              <a:t>gonadotropes</a:t>
            </a:r>
            <a:endParaRPr lang="en-US" dirty="0" smtClean="0">
              <a:latin typeface="Calibri" charset="0"/>
              <a:ea typeface="MS PGothic" charset="0"/>
            </a:endParaRPr>
          </a:p>
          <a:p>
            <a:pPr marL="514350" indent="-514350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Anterior pituitary adenoma arising from </a:t>
            </a:r>
            <a:r>
              <a:rPr lang="en-US" dirty="0" err="1" smtClean="0">
                <a:latin typeface="Calibri" charset="0"/>
                <a:ea typeface="MS PGothic" charset="0"/>
              </a:rPr>
              <a:t>lactotropes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691D0F27FD684370A3F4FAA6B42CEBF4Chart20160414074928603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Where are TRH and DA coming from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Hypothalamus via infundibulum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Hypothalamus via </a:t>
            </a:r>
            <a:r>
              <a:rPr lang="en-US" dirty="0" err="1" smtClean="0">
                <a:latin typeface="Calibri" charset="0"/>
                <a:ea typeface="MS PGothic" charset="0"/>
              </a:rPr>
              <a:t>neurohypophysial</a:t>
            </a:r>
            <a:r>
              <a:rPr lang="en-US" dirty="0" smtClean="0">
                <a:latin typeface="Calibri" charset="0"/>
                <a:ea typeface="MS PGothic" charset="0"/>
              </a:rPr>
              <a:t> portal system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Anterior pituitary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Posterior pituitary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0A8F7AA6F7964DBA9367863AEAB66DFAChart20160414074928613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8" name="CAI1" hidden="1"/>
          <p:cNvSpPr/>
          <p:nvPr>
            <p:custDataLst>
              <p:tags r:id="rId4"/>
            </p:custDataLst>
          </p:nvPr>
        </p:nvSpPr>
        <p:spPr>
          <a:xfrm>
            <a:off x="1037590" y="2621280"/>
            <a:ext cx="3074988" cy="156057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PResponseCounter" hidden="1"/>
          <p:cNvSpPr/>
          <p:nvPr>
            <p:custDataLst>
              <p:tags r:id="rId5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2" name="TPCountdown" hidden="1"/>
          <p:cNvGrpSpPr/>
          <p:nvPr>
            <p:custDataLst>
              <p:tags r:id="rId6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11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30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VERSION" val="5"/>
  <p:tag name="TPFULLVERSION" val="05030.17.01"/>
  <p:tag name="PPTVERSION" val="14"/>
  <p:tag name="TPOS" val="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0A8F7AA6F7964DBA9367863AEAB66DFA"/>
  <p:tag name="AUTOOPENPOLL" val="False"/>
  <p:tag name="TYPE" val="MultiChoiceSlide"/>
  <p:tag name="TPSLIDEBULLETSTYLE" val="2"/>
  <p:tag name="HASRESULTS" val="False"/>
  <p:tag name="TPQUESTIONXML" val="&lt;?xml version=&quot;1.0&quot; encoding=&quot;UTF-8&quot; standalone=&quot;yes&quot;?&gt;&lt;questionlist&gt;&lt;properties&gt;&lt;guid&gt;15DF04DDB93E44E8A9B9B99A399FA066&lt;/guid&gt;&lt;date&gt;4/14/2016 07:49:28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0A8F7AA6F7964DBA9367863AEAB66DFA&lt;/guid&gt;&lt;repollguid&gt;0C20C8CC28FC4E838B4090BFD22C1C56&lt;/repollguid&gt;&lt;sourceid&gt;A9CE7E16D7C445D18BEF618CD25B6A40&lt;/sourceid&gt;&lt;questiontext&gt;Where are TRH and DA coming from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402DEB2A1FAC4A6592751B9191BBFAD2&lt;/guid&gt;&lt;answertext&gt;Hypothalamus via infundibulum&lt;/answertext&gt;&lt;valuetype&gt;-1&lt;/valuetype&gt;&lt;/answer&gt;&lt;answer&gt;&lt;guid&gt;90430E00DCF241819DC28A97030B9C24&lt;/guid&gt;&lt;answertext&gt;Hypothalamus via neurohypophysial portal system&lt;/answertext&gt;&lt;valuetype&gt;1&lt;/valuetype&gt;&lt;/answer&gt;&lt;answer&gt;&lt;guid&gt;E69580E0503C49C3B37AD3ECD2A8236E&lt;/guid&gt;&lt;answertext&gt;Anterior pituitary&lt;/answertext&gt;&lt;valuetype&gt;-1&lt;/valuetype&gt;&lt;/answer&gt;&lt;answer&gt;&lt;guid&gt;4F4A54AA9BF946C688937AE2506D25A1&lt;/guid&gt;&lt;answertext&gt;Posterior pituitary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0C1F3E27F541460381005904B1838405"/>
  <p:tag name="AUTOOPENPOLL" val="False"/>
  <p:tag name="TYPE" val="MultiChoiceSlide"/>
  <p:tag name="TPSLIDEBULLETSTYLE" val="2"/>
  <p:tag name="CHARTTYPE" val="0"/>
  <p:tag name="TPQUESTIONXML" val="&lt;?xml version=&quot;1.0&quot; encoding=&quot;UTF-8&quot; standalone=&quot;yes&quot;?&gt;&lt;questionlist&gt;&lt;properties&gt;&lt;guid&gt;D7EA5144F4604295B0859E6639EB97D8&lt;/guid&gt;&lt;date&gt;4/14/2016 07:56:49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0C1F3E27F541460381005904B1838405&lt;/guid&gt;&lt;repollguid&gt;052903D4C8D94DA08DFC5E255013D3BA&lt;/repollguid&gt;&lt;sourceid&gt;60E19E6A41C54F73A062D18F8A354640&lt;/sourceid&gt;&lt;questiontext&gt;Enter question text...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answers&gt;&lt;answer&gt;&lt;guid&gt;652E5404674F4B8DAE120974B91EE8C4&lt;/guid&gt;&lt;answertext&gt;Enter answer text...&lt;/answertext&gt;&lt;valuetype&gt;-1&lt;/valuetype&gt;&lt;/answer&gt;&lt;answer&gt;&lt;guid&gt;A7DFDA727D3B4CA893729EAEE8A4C034&lt;/guid&gt;&lt;answertext&gt;Enter answer text...&lt;/answertext&gt;&lt;valuetype&gt;-1&lt;/valuetype&gt;&lt;/answer&gt;&lt;answer&gt;&lt;guid&gt;16FCF3A8259C42B399E52E2F92B13789&lt;/guid&gt;&lt;answertext&gt;Enter answer text...&lt;/answertext&gt;&lt;valuetype&gt;-1&lt;/valuetype&gt;&lt;/answer&gt;&lt;answer&gt;&lt;guid&gt;4B5C09A4C5C840FCAD37900AA144A8E9&lt;/guid&gt;&lt;answertext&gt;Enter answer text...&lt;/answertext&gt;&lt;valuetype&gt;1&lt;/valuetype&gt;&lt;/answer&gt;&lt;/answers&gt;&lt;/multichoice&gt;&lt;/questions&gt;&lt;/questionlist&gt;"/>
  <p:tag name="LIVECHARTING" val="Fals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B90592F110054CC9AE5E1F54101D7BC3"/>
  <p:tag name="AUTOOPENPOLL" val="False"/>
  <p:tag name="TYPE" val="MultiChoiceSlide"/>
  <p:tag name="TPSLIDEBULLETSTYLE" val="2"/>
  <p:tag name="HASRESULTS" val="False"/>
  <p:tag name="TPQUESTIONXML" val="&lt;?xml version=&quot;1.0&quot; encoding=&quot;UTF-8&quot; standalone=&quot;yes&quot;?&gt;&lt;questionlist&gt;&lt;properties&gt;&lt;guid&gt;628A2815CE8A4C0E8FFEEC85B13FF234&lt;/guid&gt;&lt;date&gt;4/14/2016 07:49:28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B90592F110054CC9AE5E1F54101D7BC3&lt;/guid&gt;&lt;repollguid&gt;957C09FD58464822953729D7503AB7EE&lt;/repollguid&gt;&lt;sourceid&gt;CADCCF4A01634E9AAFA4BD6A6906FBCD&lt;/sourceid&gt;&lt;questiontext&gt;Which hormone(s) is/are released from the anterior pituitary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545931AEB3264C1292533A44B36742E8&lt;/guid&gt;&lt;answertext&gt;FSH/LH&lt;/answertext&gt;&lt;valuetype&gt;1&lt;/valuetype&gt;&lt;/answer&gt;&lt;answer&gt;&lt;guid&gt;09F02513DBAA4F8DA6AF47BD48CA3CA3&lt;/guid&gt;&lt;answertext&gt;Estrogen&lt;/answertext&gt;&lt;valuetype&gt;-1&lt;/valuetype&gt;&lt;/answer&gt;&lt;answer&gt;&lt;guid&gt;074DBEC19838418FA116E4574854D749&lt;/guid&gt;&lt;answertext&gt;Progesterone&lt;/answertext&gt;&lt;valuetype&gt;-1&lt;/valuetype&gt;&lt;/answer&gt;&lt;answer&gt;&lt;guid&gt;215366F7CDDD4D6389CBEACB487A2743&lt;/guid&gt;&lt;answertext&gt;GHRH&lt;/answertext&gt;&lt;valuetype&gt;-1&lt;/valuetype&gt;&lt;/answer&gt;&lt;answer&gt;&lt;guid&gt;84ADBF9D57C4408E912313F1B624AE00&lt;/guid&gt;&lt;answertext&gt;They all are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41A59B4CE7394C0D948BF19C3406F08B"/>
  <p:tag name="AUTOOPENPOLL" val="False"/>
  <p:tag name="TYPE" val="MultiChoiceSlide"/>
  <p:tag name="TPSLIDEBULLETSTYLE" val="2"/>
  <p:tag name="HASRESULTS" val="True"/>
  <p:tag name="RESULTS" val="Which does not cause tachycardia[;crlf;]90[;]90[;]90[;]False[;]77[;][;crlf;]3.6889[;]4[;]0.7695[;]0.5921[;crlf;]2[;]-1[;]Adrenaline1[;]Adrenaline[;][;crlf;]11[;]-1[;]Decreased Parasympathetic activation2[;]Decreased Parasympathetic activation[;][;crlf;]0[;]-1[;]Increased Sympathetic activation3[;]Increased Sympathetic activation[;][;crlf;]77[;]1[;]Vasopressin4[;]Vasopressin[;][;crlf;]"/>
  <p:tag name="TPQUESTIONXML" val="&lt;?xml version=&quot;1.0&quot; encoding=&quot;UTF-8&quot; standalone=&quot;yes&quot;?&gt;&lt;questionlist&gt;&lt;properties&gt;&lt;guid&gt;F16738D32C4940389DAC630D614A83E4&lt;/guid&gt;&lt;date&gt;4/14/2016 07:49:28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41A59B4CE7394C0D948BF19C3406F08B&lt;/guid&gt;&lt;repollguid&gt;ADF577D6BB324B07A62D45DAA7A05F37&lt;/repollguid&gt;&lt;sourceid&gt;AF214C61B75145E585F683EFDD6854B9&lt;/sourceid&gt;&lt;questiontext&gt;Which does not cause tachycardia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2480EE27578C47088E4A53038B6AEC66&lt;/guid&gt;&lt;answertext&gt;Adrenaline&lt;/answertext&gt;&lt;valuetype&gt;-1&lt;/valuetype&gt;&lt;/answer&gt;&lt;answer&gt;&lt;guid&gt;A3FCD91E3C14494BA98A3D84F0918492&lt;/guid&gt;&lt;answertext&gt;Decreased Parasympathetic activation&lt;/answertext&gt;&lt;valuetype&gt;-1&lt;/valuetype&gt;&lt;/answer&gt;&lt;answer&gt;&lt;guid&gt;25B13C0F8CE84DEA8E313D311DF54118&lt;/guid&gt;&lt;answertext&gt;Increased Sympathetic activation&lt;/answertext&gt;&lt;valuetype&gt;-1&lt;/valuetype&gt;&lt;/answer&gt;&lt;answer&gt;&lt;guid&gt;BDEFF8E56537473C89483ED2A1E61193&lt;/guid&gt;&lt;answertext&gt;Vasopressin&lt;/answertext&gt;&lt;valuetype&gt;1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21689BB13FBE41FEBCF9BB4C3C129BC3"/>
  <p:tag name="AUTOOPENPOLL" val="False"/>
  <p:tag name="TYPE" val="TrueFalse"/>
  <p:tag name="TPSLIDEBULLETSTYLE" val="2"/>
  <p:tag name="HASRESULTS" val="False"/>
  <p:tag name="TPQUESTIONXML" val="&lt;?xml version=&quot;1.0&quot; encoding=&quot;UTF-8&quot; standalone=&quot;yes&quot;?&gt;&lt;questionlist&gt;&lt;properties&gt;&lt;guid&gt;46876DDE02D9421AA8C9AA0360C4F9BE&lt;/guid&gt;&lt;date&gt;4/14/2016 07:49:28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21689BB13FBE41FEBCF9BB4C3C129BC3&lt;/guid&gt;&lt;repollguid&gt;95CA62EC1A1A45D29EC64AD576A271D0&lt;/repollguid&gt;&lt;sourceid&gt;5597490DF9C848CCBEBD6E568B9106CA&lt;/sourceid&gt;&lt;questiontext&gt;Do you think the enlarged structure could account for increased tendon responses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truefalse&gt;True&lt;/truefalse&gt;&lt;answers&gt;&lt;answer&gt;&lt;guid&gt;8D53C05F7C104A22AA4A0757AA993D59&lt;/guid&gt;&lt;answertext&gt;True&lt;/answertext&gt;&lt;valuetype&gt;1&lt;/valuetype&gt;&lt;/answer&gt;&lt;answer&gt;&lt;guid&gt;47AE9EBB7B7E443DB020D4DD2BCC69A2&lt;/guid&gt;&lt;answertext&gt;False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C04EFD550A2F464BADBC13230F326582"/>
  <p:tag name="AUTOOPENPOLL" val="False"/>
  <p:tag name="TYPE" val="MultiChoiceSlide"/>
  <p:tag name="TPSLIDEBULLETSTYLE" val="2"/>
  <p:tag name="HASRESULTS" val="True"/>
  <p:tag name="RESULTS" val="What hormone is the primary problem?[;crlf;]87[;]91[;]87[;]False[;]41[;][;crlf;]3.1379[;]3[;]0.8863[;]0.7856[;crlf;]0[;]-1[;]Insulin1[;]Insulin[;][;crlf;]29[;]-1[;]TSH2[;]TSH[;][;crlf;]17[;]-1[;]TRH3[;]TRH[;][;crlf;]41[;]1[;]T3/T44[;]T3/T4[;][;crlf;]"/>
  <p:tag name="TPQUESTIONXML" val="&lt;?xml version=&quot;1.0&quot; encoding=&quot;UTF-8&quot; standalone=&quot;yes&quot;?&gt;&lt;questionlist&gt;&lt;properties&gt;&lt;guid&gt;9F185C94C934426EBDEB4CC8797D50E2&lt;/guid&gt;&lt;date&gt;4/14/2016 07:49:28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C04EFD550A2F464BADBC13230F326582&lt;/guid&gt;&lt;repollguid&gt;990C74F617AB42F0B2DE6586CA71A4CB&lt;/repollguid&gt;&lt;sourceid&gt;06D0C091ED154A8B9846AEA8C64F1686&lt;/sourceid&gt;&lt;questiontext&gt;What hormone is the primary problem?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CCD5840E95E44CC6AB2860A1C6612CF4&lt;/guid&gt;&lt;answertext&gt;Insulin&lt;/answertext&gt;&lt;valuetype&gt;-1&lt;/valuetype&gt;&lt;/answer&gt;&lt;answer&gt;&lt;guid&gt;71C15AD9141E4E74B021B279E93FFAA5&lt;/guid&gt;&lt;answertext&gt;TSH&lt;/answertext&gt;&lt;valuetype&gt;-1&lt;/valuetype&gt;&lt;/answer&gt;&lt;answer&gt;&lt;guid&gt;6E2C31BDA8444A21A1D56BB8A6DB5822&lt;/guid&gt;&lt;answertext&gt;TRH&lt;/answertext&gt;&lt;valuetype&gt;-1&lt;/valuetype&gt;&lt;/answer&gt;&lt;answer&gt;&lt;guid&gt;A4BB8D9BE95045B4A9AED2C9F4A8D47C&lt;/guid&gt;&lt;answertext&gt;T3/T4&lt;/answertext&gt;&lt;valuetype&gt;1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8BB1AB5BE8854C7C8FA1F3BECE51C723"/>
  <p:tag name="AUTOOPENPOLL" val="False"/>
  <p:tag name="TYPE" val="MultiChoiceSlide"/>
  <p:tag name="TPSLIDEBULLETSTYLE" val="2"/>
  <p:tag name="HASRESULTS" val="True"/>
  <p:tag name="RESULTS" val="How could you end up with hyperthyroidism?[;crlf;]85[;]91[;]85[;]False[;]63[;][;crlf;]1.3765[;]1[;]0.7511[;]0.5642[;crlf;]63[;]1[;]Activation of TSH/TRH signaling1[;]Activation of TSH/TRH signaling[;][;crlf;]16[;]-1[;]Inactivation of TSH/TRH signaling2[;]Inactivation of TSH/TRH signaling[;][;crlf;]2[;]-1[;]Immune destruction of thyroid gland3[;]Immune destruction of thyroid gland[;][;crlf;]4[;]-1[;]Immune destruction of thyrotropes4[;]Immune destruction of thyrotropes[;][;crlf;]"/>
  <p:tag name="TPQUESTIONXML" val="&lt;?xml version=&quot;1.0&quot; encoding=&quot;UTF-8&quot; standalone=&quot;yes&quot;?&gt;&lt;questionlist&gt;&lt;properties&gt;&lt;guid&gt;437FBDC7DCA848DA9ADE8D082FCB406C&lt;/guid&gt;&lt;date&gt;4/14/2016 07:49:28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8BB1AB5BE8854C7C8FA1F3BECE51C723&lt;/guid&gt;&lt;repollguid&gt;A92C6580C493417093F50255E6EBBDBD&lt;/repollguid&gt;&lt;sourceid&gt;36D3E5CF1CC14FD2BE8DBC4280FEF44E&lt;/sourceid&gt;&lt;questiontext&gt;How could you end up with hyperthyroidism?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9B3D4FC91B4C41849DC75A1117562838&lt;/guid&gt;&lt;answertext&gt;Activation of TSH/TRH signaling&lt;/answertext&gt;&lt;valuetype&gt;1&lt;/valuetype&gt;&lt;/answer&gt;&lt;answer&gt;&lt;guid&gt;EF6C6722B98E433D877B5EBFDA0859FB&lt;/guid&gt;&lt;answertext&gt;Inactivation of TSH/TRH signaling&lt;/answertext&gt;&lt;valuetype&gt;-1&lt;/valuetype&gt;&lt;/answer&gt;&lt;answer&gt;&lt;guid&gt;AADA73DB070645A2B13CC923AAAAACBF&lt;/guid&gt;&lt;answertext&gt;Immune destruction of thyroid gland&lt;/answertext&gt;&lt;valuetype&gt;-1&lt;/valuetype&gt;&lt;/answer&gt;&lt;answer&gt;&lt;guid&gt;4C6D318A02074535A490B878048ED2B5&lt;/guid&gt;&lt;answertext&gt;Immune destruction of thyrotropes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336A779B21D74EC3AB0CAD6B2CFA0471"/>
  <p:tag name="AUTOOPENPOLL" val="False"/>
  <p:tag name="TYPE" val="MultiChoiceSlide"/>
  <p:tag name="TPSLIDEBULLETSTYLE" val="2"/>
  <p:tag name="HASRESULTS" val="True"/>
  <p:tag name="RESULTS" val="This kind of hyperthyroidism should have what?[;crlf;]89[;]91[;]89[;]False[;]47[;][;crlf;]1.8202[;]2[;]0.663[;]0.4396[;crlf;]29[;]-1[;]More TSH1[;]More TSH[;][;crlf;]47[;]1[;]Less TSH2[;]Less TSH[;][;crlf;]13[;]-1[;]No change in TSH3[;]No change in TSH[;][;crlf;]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DBD43B0BFAEA4643B1FF9EC01B2F1DD3&lt;/guid&gt;&lt;date&gt;4/14/2016 07:50:03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336A779B21D74EC3AB0CAD6B2CFA0471&lt;/guid&gt;&lt;repollguid&gt;075A9C42B29740289A0BB553C1D8A661&lt;/repollguid&gt;&lt;sourceid&gt;08680B91473C4233BB6B3FD16BC7CB6B&lt;/sourceid&gt;&lt;questiontext&gt;This kind of hyperthyroidism should have what?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A64D52AB0E224A7BB26EDCECF19BFCD2&lt;/guid&gt;&lt;answertext&gt;More TSH&lt;/answertext&gt;&lt;valuetype&gt;-1&lt;/valuetype&gt;&lt;/answer&gt;&lt;answer&gt;&lt;guid&gt;F659A84503404A06B14E80EFBEDB3E9C&lt;/guid&gt;&lt;answertext&gt;Less TSH&lt;/answertext&gt;&lt;valuetype&gt;1&lt;/valuetype&gt;&lt;/answer&gt;&lt;answer&gt;&lt;guid&gt;C55A3C334EC64E63AFC0A0B209D458F3&lt;/guid&gt;&lt;answertext&gt;No change in TSH&lt;/answertext&gt;&lt;valuetype&gt;-1&lt;/valuetype&gt;&lt;/answer&gt;&lt;/answers&gt;&lt;/multichoice&gt;&lt;/questions&gt;&lt;/questionlist&gt;"/>
  <p:tag name="LIVECHARTING" val="Fals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9123387CFA6A4E1EA56E750FE06085C7"/>
  <p:tag name="AUTOOPENPOLL" val="False"/>
  <p:tag name="TYPE" val="MultiChoiceSlide"/>
  <p:tag name="TPSLIDEBULLETSTYLE" val="2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7FB1CEF309894CAA8D70165B017122B7&lt;/guid&gt;&lt;date&gt;4/14/2016 07:49:36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9123387CFA6A4E1EA56E750FE06085C7&lt;/guid&gt;&lt;repollguid&gt;51B2A90DC38941FC996BFE42526BF0CD&lt;/repollguid&gt;&lt;sourceid&gt;59F2868037C0426697175E522F115CEC&lt;/sourceid&gt;&lt;questiontext&gt;Would you expect lowering of T3/T4 to alleviate the bulging eyes?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C6DA2371F70B443E807289D48C287032&lt;/guid&gt;&lt;answertext&gt;Yes&lt;/answertext&gt;&lt;valuetype&gt;-1&lt;/valuetype&gt;&lt;/answer&gt;&lt;answer&gt;&lt;guid&gt;306706A197EC47FB8821693CAAA6BB15&lt;/guid&gt;&lt;answertext&gt;No&lt;/answertext&gt;&lt;valuetype&gt;1&lt;/valuetype&gt;&lt;/answer&gt;&lt;answer&gt;&lt;guid&gt;7DC3B0875D1143E18FE4376D9FA132EA&lt;/guid&gt;&lt;answertext&gt;Sometimes&lt;/answertext&gt;&lt;valuetype&gt;-1&lt;/valuetype&gt;&lt;/answer&gt;&lt;/answers&gt;&lt;/multichoice&gt;&lt;/questions&gt;&lt;/questionlist&gt;"/>
  <p:tag name="LIVECHARTING" val="Fals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7FFF9D5A1D9F44FAB047A03DE58FCB31"/>
  <p:tag name="AUTOOPENPOLL" val="False"/>
  <p:tag name="TYPE" val="MultiChoiceSlide"/>
  <p:tag name="TPSLIDEBULLETSTYLE" val="2"/>
  <p:tag name="HASRESULTS" val="True"/>
  <p:tag name="RESULTS" val="Based on hyperthyroidism we expect…[;crlf;]91[;]91[;]91[;]False[;]89[;][;crlf;]4.9451[;]5[;]0.4287[;]0.1838[;crlf;]1[;]-1[;]Increased metabolic rate1[;]Increased metabolic rate[;][;crlf;]0[;]-1[;]Increased heat production/heat intolerance2[;]Increased heat production/heat intolerance[;][;crlf;]0[;]-1[;]Weight loss3[;]Weight loss[;][;crlf;]1[;]-1[;]Catecholamine sensitivity4[;]Catecholamine sensitivity[;][;crlf;]89[;]1[;]All of the above5[;]All of the above[;][;crlf;]"/>
  <p:tag name="TPQUESTIONXML" val="&lt;?xml version=&quot;1.0&quot; encoding=&quot;UTF-8&quot; standalone=&quot;yes&quot;?&gt;&lt;questionlist&gt;&lt;properties&gt;&lt;guid&gt;0AD9CEA4E82D4957B059CC4DCC91CF33&lt;/guid&gt;&lt;date&gt;4/14/2016 07:49:28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7FFF9D5A1D9F44FAB047A03DE58FCB31&lt;/guid&gt;&lt;repollguid&gt;38184417DC8B4891A7B1F11D003ABDC8&lt;/repollguid&gt;&lt;sourceid&gt;AFA37E3A779B43468A662E67633283D7&lt;/sourceid&gt;&lt;questiontext&gt;Based on hyperthyroidism we expect…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A3A6794A2DA644F5BCB43731D68CC0A6&lt;/guid&gt;&lt;answertext&gt;Increased metabolic rate&lt;/answertext&gt;&lt;valuetype&gt;-1&lt;/valuetype&gt;&lt;/answer&gt;&lt;answer&gt;&lt;guid&gt;95F6209C834A4D0785C1E2D755461761&lt;/guid&gt;&lt;answertext&gt;Increased heat production/heat intolerance&lt;/answertext&gt;&lt;valuetype&gt;-1&lt;/valuetype&gt;&lt;/answer&gt;&lt;answer&gt;&lt;guid&gt;D9A2012EFFF241AF917BEB9A496FBBCC&lt;/guid&gt;&lt;answertext&gt;Weight loss&lt;/answertext&gt;&lt;valuetype&gt;-1&lt;/valuetype&gt;&lt;/answer&gt;&lt;answer&gt;&lt;guid&gt;8161A5B7C52B4BB9B88C81F62E689485&lt;/guid&gt;&lt;answertext&gt;Catecholamine sensitivity&lt;/answertext&gt;&lt;valuetype&gt;-1&lt;/valuetype&gt;&lt;/answer&gt;&lt;answer&gt;&lt;guid&gt;810430B472214063B41ABBC6B2FA0DDE&lt;/guid&gt;&lt;answertext&gt;All of the above&lt;/answertext&gt;&lt;valuetype&gt;1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C3F8A18FD1E54D76990013A12A535145"/>
  <p:tag name="AUTOOPENPOLL" val="False"/>
  <p:tag name="TYPE" val="MultiChoiceSlide"/>
  <p:tag name="TPSLIDEBULLETSTYLE" val="2"/>
  <p:tag name="HASRESULTS" val="True"/>
  <p:tag name="RESULTS" val="What is the most likely reason for muscle weakness?[;crlf;]90[;]91[;]90[;]False[;]39[;][;crlf;]2.2556[;]2[;]1.2343[;]1.5236[;crlf;]39[;]1[;]Muscle catabolism1[;]Muscle catabolism[;][;crlf;]10[;]-1[;]Increased reflexes2[;]Increased reflexes[;][;crlf;]20[;]-1[;]Hypoglycemia3[;]Hypoglycemia[;][;crlf;]21[;]-1[;]Catecholamine sensitivity4[;]Catecholamine sensitivity[;][;crlf;]"/>
  <p:tag name="TPQUESTIONXML" val="&lt;?xml version=&quot;1.0&quot; encoding=&quot;UTF-8&quot; standalone=&quot;yes&quot;?&gt;&lt;questionlist&gt;&lt;properties&gt;&lt;guid&gt;CF31352A49C4434280D0BAB92AD5C949&lt;/guid&gt;&lt;date&gt;4/14/2016 07:49:28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C3F8A18FD1E54D76990013A12A535145&lt;/guid&gt;&lt;repollguid&gt;2FD545053195455F840E19AC1E64DEF8&lt;/repollguid&gt;&lt;sourceid&gt;2EC23EC256C74C1FB948822198352A5D&lt;/sourceid&gt;&lt;questiontext&gt;What is the most likely reason for muscle weakness?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CD5CADE85D4E42CCB8573C72088BB7DB&lt;/guid&gt;&lt;answertext&gt;Muscle catabolism&lt;/answertext&gt;&lt;valuetype&gt;1&lt;/valuetype&gt;&lt;/answer&gt;&lt;answer&gt;&lt;guid&gt;F6E7E441F4B0427D90761F82AE4F91D5&lt;/guid&gt;&lt;answertext&gt;Increased reflexes&lt;/answertext&gt;&lt;valuetype&gt;-1&lt;/valuetype&gt;&lt;/answer&gt;&lt;answer&gt;&lt;guid&gt;520FCF62D2DB4EFBA5FE452369F7674F&lt;/guid&gt;&lt;answertext&gt;Hypoglycemia&lt;/answertext&gt;&lt;valuetype&gt;-1&lt;/valuetype&gt;&lt;/answer&gt;&lt;answer&gt;&lt;guid&gt;6407C46E23CF4B41B28B1BA855C5565F&lt;/guid&gt;&lt;answertext&gt;Catecholamine sensitivity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A0E5AF6D0FDC49CCA248A907776905B3"/>
  <p:tag name="AUTOOPENPOLL" val="False"/>
  <p:tag name="TYPE" val="MultiChoiceSlide"/>
  <p:tag name="TPSLIDEBULLETSTYLE" val="2"/>
  <p:tag name="HASRESULTS" val="True"/>
  <p:tag name="RESULTS" val="What caused the bruit (swishing sound in the throat)?[;crlf;]80[;]91[;]80[;]False[;]71[;][;crlf;]2.85[;]3[;]0.5268[;]0.2775[;crlf;]5[;]-1[;]Pituitary adenoma1[;]Pituitary adenoma[;][;crlf;]3[;]-1[;]Increased vasopressin2[;]Increased vasopressin[;][;crlf;]71[;]1[;]Growth of thyroid gland3[;]Growth of thyroid gland[;][;crlf;]1[;]-1[;]Growth of parathyroid gland4[;]Growth of parathyroid gland[;][;crlf;]"/>
  <p:tag name="TPQUESTIONXML" val="&lt;?xml version=&quot;1.0&quot; encoding=&quot;UTF-8&quot; standalone=&quot;yes&quot;?&gt;&lt;questionlist&gt;&lt;properties&gt;&lt;guid&gt;EA355570218349AB86DF4A1CB5864852&lt;/guid&gt;&lt;date&gt;4/14/2016 07:49:28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A0E5AF6D0FDC49CCA248A907776905B3&lt;/guid&gt;&lt;repollguid&gt;EFBEA9B584A047FB97D1253CA98CA843&lt;/repollguid&gt;&lt;sourceid&gt;77F560C0F44B45A983A7331EB09E5480&lt;/sourceid&gt;&lt;questiontext&gt;What caused the bruit (swishing sound in the throat)?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FBEF77ADBAFF4DDEB456EF28502341E9&lt;/guid&gt;&lt;answertext&gt;Pituitary adenoma&lt;/answertext&gt;&lt;valuetype&gt;-1&lt;/valuetype&gt;&lt;/answer&gt;&lt;answer&gt;&lt;guid&gt;B9E8DF5BE79B4A328B7E353E5DA20A3F&lt;/guid&gt;&lt;answertext&gt;Increased vasopressin&lt;/answertext&gt;&lt;valuetype&gt;-1&lt;/valuetype&gt;&lt;/answer&gt;&lt;answer&gt;&lt;guid&gt;F505B65D49AD4926BFAF6F2ECB8ED8A1&lt;/guid&gt;&lt;answertext&gt;Growth of thyroid gland&lt;/answertext&gt;&lt;valuetype&gt;1&lt;/valuetype&gt;&lt;/answer&gt;&lt;answer&gt;&lt;guid&gt;8A8280C722DA41768325EDF873DC8A85&lt;/guid&gt;&lt;answertext&gt;Growth of parathyroid gland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422114A7BEE941B5B587324D4E5BF429"/>
  <p:tag name="AUTOOPENPOLL" val="False"/>
  <p:tag name="TYPE" val="MultiChoiceSlide"/>
  <p:tag name="TPSLIDEBULLETSTYLE" val="2"/>
  <p:tag name="HASRESULTS" val="False"/>
  <p:tag name="TPQUESTIONXML" val="&lt;?xml version=&quot;1.0&quot; encoding=&quot;UTF-8&quot; standalone=&quot;yes&quot;?&gt;&lt;questionlist&gt;&lt;properties&gt;&lt;guid&gt;95FA82D942BC4FAA8A4A4FF382B27DEC&lt;/guid&gt;&lt;date&gt;4/14/2016 07:49:28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422114A7BEE941B5B587324D4E5BF429&lt;/guid&gt;&lt;repollguid&gt;2E33978FFE93429EA4DCCEDC1F814476&lt;/repollguid&gt;&lt;sourceid&gt;52EF4D4FBC6743D5A867089CCFD56C9E&lt;/sourceid&gt;&lt;questiontext&gt;Why was there less menstruation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A236D6FF1AE94DAC90F5B519F6335E66&lt;/guid&gt;&lt;answertext&gt;Thyroid hormones inhibit FSH/LH release&lt;/answertext&gt;&lt;valuetype&gt;1&lt;/valuetype&gt;&lt;/answer&gt;&lt;answer&gt;&lt;guid&gt;D0B189765700477E9CE6401409308B05&lt;/guid&gt;&lt;answertext&gt;TRH activates prolactin release&lt;/answertext&gt;&lt;valuetype&gt;-1&lt;/valuetype&gt;&lt;/answer&gt;&lt;answer&gt;&lt;guid&gt;EC6B66EB8F1D4C0A962EFCA757C09998&lt;/guid&gt;&lt;answertext&gt;TSH induces estrogen release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691D0F27FD684370A3F4FAA6B42CEBF4"/>
  <p:tag name="AUTOOPENPOLL" val="False"/>
  <p:tag name="TYPE" val="MultiChoiceSlide"/>
  <p:tag name="TPSLIDEBULLETSTYLE" val="2"/>
  <p:tag name="HASRESULTS" val="False"/>
  <p:tag name="TPQUESTIONXML" val="&lt;?xml version=&quot;1.0&quot; encoding=&quot;UTF-8&quot; standalone=&quot;yes&quot;?&gt;&lt;questionlist&gt;&lt;properties&gt;&lt;guid&gt;785243BD9A2A4FAF9515B2210DBE0E57&lt;/guid&gt;&lt;date&gt;4/14/2016 07:49:28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691D0F27FD684370A3F4FAA6B42CEBF4&lt;/guid&gt;&lt;repollguid&gt;AA3979A4CF23434FAA52BAA807B60174&lt;/repollguid&gt;&lt;sourceid&gt;23E231EC29A4467F988C3D9E94F3950F&lt;/sourceid&gt;&lt;questiontext&gt;Which disorder could reduce menstrual cycle frequency AND loss of vision?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BF3DC4A7DC7047A6BEC9124C4ED32A5B&lt;/guid&gt;&lt;answertext&gt;Breakage of infundibulum&lt;/answertext&gt;&lt;valuetype&gt;0&lt;/valuetype&gt;&lt;/answer&gt;&lt;answer&gt;&lt;guid&gt;35C5E3A07E6F4DD1AE1A40C2E0F97054&lt;/guid&gt;&lt;answertext&gt;Anterior pituitary adenoma arising from somatotropes&lt;/answertext&gt;&lt;valuetype&gt;0&lt;/valuetype&gt;&lt;/answer&gt;&lt;answer&gt;&lt;guid&gt;7C5D2DF1B9C44866B0D0CED0A8218880&lt;/guid&gt;&lt;answertext&gt;Anterior pituitary adenoma arising from thyrotropes&lt;/answertext&gt;&lt;valuetype&gt;0&lt;/valuetype&gt;&lt;/answer&gt;&lt;answer&gt;&lt;guid&gt;7E94F03BDCA746039D179AA6B120B2F7&lt;/guid&gt;&lt;answertext&gt;Anterior pituitary adenoma arising from gonadotropes&lt;/answertext&gt;&lt;valuetype&gt;0&lt;/valuetype&gt;&lt;/answer&gt;&lt;answer&gt;&lt;guid&gt;BC5F3B0D15734DB1B3E479963B82F1BF&lt;/guid&gt;&lt;answertext&gt;Anterior pituitary adenoma arising from lactotropes&lt;/answertext&gt;&lt;valuetype&gt;0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097BDF555E354176A89C069C0DFFBC9D"/>
  <p:tag name="AUTOOPENPOLL" val="False"/>
  <p:tag name="TYPE" val="MultiChoiceSlide"/>
  <p:tag name="TPSLIDEBULLETSTYLE" val="2"/>
  <p:tag name="HASRESULTS" val="True"/>
  <p:tag name="RESULTS" val="PTU would work via[;crlf;]89[;]91[;]89[;]False[;]66[;][;crlf;]2.6854[;]3[;]0.5727[;]0.328[;crlf;]5[;]-1[;]More TSH/TRH1[;]More TSH/TRH[;][;crlf;]18[;]-1[;]Smaller thyroid gland2[;]Smaller thyroid gland[;][;crlf;]66[;]1[;]Less iodine incorporation3[;]Less iodine incorporation[;][;crlf;]"/>
  <p:tag name="TPQUESTIONXML" val="&lt;?xml version=&quot;1.0&quot; encoding=&quot;UTF-8&quot; standalone=&quot;yes&quot;?&gt;&lt;questionlist&gt;&lt;properties&gt;&lt;guid&gt;B1F947AADD5C4460967858F1E2DD7FD1&lt;/guid&gt;&lt;date&gt;4/14/2016 07:49:28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097BDF555E354176A89C069C0DFFBC9D&lt;/guid&gt;&lt;repollguid&gt;57A695422E894D9D9FF6418335C5156C&lt;/repollguid&gt;&lt;sourceid&gt;0D7E724DEC4C483D8F772456357BB35C&lt;/sourceid&gt;&lt;questiontext&gt;PTU would work via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BAB6E84603FB415E876AC7E2FC906395&lt;/guid&gt;&lt;answertext&gt;More TSH/TRH&lt;/answertext&gt;&lt;valuetype&gt;-1&lt;/valuetype&gt;&lt;/answer&gt;&lt;answer&gt;&lt;guid&gt;1E42B8F64A6C41CF8B107E2F1983E7FF&lt;/guid&gt;&lt;answertext&gt;Smaller thyroid gland&lt;/answertext&gt;&lt;valuetype&gt;-1&lt;/valuetype&gt;&lt;/answer&gt;&lt;answer&gt;&lt;guid&gt;C0268BA3475748209D7F3AA74AFBFC40&lt;/guid&gt;&lt;answertext&gt;Less iodine incorporation&lt;/answertext&gt;&lt;valuetype&gt;1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310D5EFF7532428AA1E0BCE59635B947"/>
  <p:tag name="AUTOOPENPOLL" val="False"/>
  <p:tag name="TYPE" val="MultiChoiceSlide"/>
  <p:tag name="TPSLIDEBULLETSTYLE" val="2"/>
  <p:tag name="HASRESULTS" val="True"/>
  <p:tag name="RESULTS" val="Radioactive iodine would work by[;crlf;]89[;]91[;]89[;]False[;]70[;][;crlf;]2.0337[;]2[;]0.4608[;]0.2123[;crlf;]8[;]-1[;]More TSH/TRH1[;]More TSH/TRH[;][;crlf;]70[;]1[;]Smaller thyroid gland2[;]Smaller thyroid gland[;][;crlf;]11[;]-1[;]Less iodine incorporation3[;]Less iodine incorporation[;][;crlf;]"/>
  <p:tag name="TPQUESTIONXML" val="&lt;?xml version=&quot;1.0&quot; encoding=&quot;UTF-8&quot; standalone=&quot;yes&quot;?&gt;&lt;questionlist&gt;&lt;properties&gt;&lt;guid&gt;23872546C369444D8DFD8A6CCC6257E9&lt;/guid&gt;&lt;date&gt;4/14/2016 07:49:28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310D5EFF7532428AA1E0BCE59635B947&lt;/guid&gt;&lt;repollguid&gt;3973288C14414F10A32BA5C92E34B1E7&lt;/repollguid&gt;&lt;sourceid&gt;B1F3A805FFDB407A8BE642C3E1B5C732&lt;/sourceid&gt;&lt;questiontext&gt;Radioactive iodine would work by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3563558624B64F1B9084EC39FBF21E86&lt;/guid&gt;&lt;answertext&gt;More TSH/TRH&lt;/answertext&gt;&lt;valuetype&gt;-1&lt;/valuetype&gt;&lt;/answer&gt;&lt;answer&gt;&lt;guid&gt;27747EAE99F44552BBCD608945E4170F&lt;/guid&gt;&lt;answertext&gt;Smaller thyroid gland&lt;/answertext&gt;&lt;valuetype&gt;1&lt;/valuetype&gt;&lt;/answer&gt;&lt;answer&gt;&lt;guid&gt;3C3E0D49D1B542B9BBE2197E31F6CB09&lt;/guid&gt;&lt;answertext&gt;Less iodine incorporation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3AE58FBA7F214BC0BA1342A46BA20362"/>
  <p:tag name="AUTOOPENPOLL" val="False"/>
  <p:tag name="TYPE" val="MultiChoiceSlide"/>
  <p:tag name="TPSLIDEBULLETSTYLE" val="2"/>
  <p:tag name="HASRESULTS" val="True"/>
  <p:tag name="RESULTS" val="Beta blockers would probably ameliorate which of these?[;crlf;]91[;]91[;]91[;]False[;]83[;][;crlf;]1.967[;]2[;]0.3461[;]0.1198[;crlf;]6[;]-1[;]TSH/TRH levels1[;]TSH/TRH levels[;][;crlf;]83[;]1[;]Tachycardia2[;]Tachycardia[;][;crlf;]1[;]-1[;]Eye bulging3[;]Eye bulging[;][;crlf;]1[;]-1[;]Menstrual cycle4[;]Menstrual cycle[;][;crlf;]"/>
  <p:tag name="TPQUESTIONXML" val="&lt;?xml version=&quot;1.0&quot; encoding=&quot;UTF-8&quot; standalone=&quot;yes&quot;?&gt;&lt;questionlist&gt;&lt;properties&gt;&lt;guid&gt;B4A0B4D1C7DE4FA4AD98C075390DA405&lt;/guid&gt;&lt;date&gt;4/14/2016 07:49:28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3AE58FBA7F214BC0BA1342A46BA20362&lt;/guid&gt;&lt;repollguid&gt;AE9816C7F33E4A9D99665A46367A3FDF&lt;/repollguid&gt;&lt;sourceid&gt;6F23202487164D9A8E05E3953274185D&lt;/sourceid&gt;&lt;questiontext&gt;Beta blockers would probably ameliorate which of these?&lt;/questiontext&gt;&lt;showresults&gt;True&lt;/showresults&gt;&lt;responsegrid&gt;0&lt;/responsegrid&gt;&lt;countdowntimer&gt;True&lt;/countdowntimer&gt;&lt;countdowntime&gt;3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0CFD15E71EA647E69F7BE5940075992B&lt;/guid&gt;&lt;answertext&gt;TSH/TRH levels&lt;/answertext&gt;&lt;valuetype&gt;-1&lt;/valuetype&gt;&lt;/answer&gt;&lt;answer&gt;&lt;guid&gt;752A3AF9866F4187A5E48083B14AFFE2&lt;/guid&gt;&lt;answertext&gt;Tachycardia&lt;/answertext&gt;&lt;valuetype&gt;1&lt;/valuetype&gt;&lt;/answer&gt;&lt;answer&gt;&lt;guid&gt;8A37F4B8E1024FBAB35A4038762E233A&lt;/guid&gt;&lt;answertext&gt;Eye bulging&lt;/answertext&gt;&lt;valuetype&gt;-1&lt;/valuetype&gt;&lt;/answer&gt;&lt;answer&gt;&lt;guid&gt;7F3184034CC84F9BA3AB0C86E218D568&lt;/guid&gt;&lt;answertext&gt;Menstrual cycle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30"/>
  <p:tag name="TYPE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937</Words>
  <Application>Microsoft Macintosh PowerPoint</Application>
  <PresentationFormat>On-screen Show (4:3)</PresentationFormat>
  <Paragraphs>178</Paragraphs>
  <Slides>39</Slides>
  <Notes>6</Notes>
  <HiddenSlides>16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Clinical Case “A”</vt:lpstr>
      <vt:lpstr>Presentation</vt:lpstr>
      <vt:lpstr>More Presentation</vt:lpstr>
      <vt:lpstr>Which hormone(s) is/are released from the anterior pituitary</vt:lpstr>
      <vt:lpstr>Menstrual Cycle Control</vt:lpstr>
      <vt:lpstr>Menstrual Cycle Control</vt:lpstr>
      <vt:lpstr>Prolactin Feedback</vt:lpstr>
      <vt:lpstr>Which disorder could reduce menstrual cycle frequency AND loss of vision?</vt:lpstr>
      <vt:lpstr>Where are TRH and DA coming from</vt:lpstr>
      <vt:lpstr>Vision Problems</vt:lpstr>
      <vt:lpstr>Putuitary Tumors</vt:lpstr>
      <vt:lpstr>Physical examination</vt:lpstr>
      <vt:lpstr>If the problem was a tumor causing over-active thyrotropes what hormones should be elevated?</vt:lpstr>
      <vt:lpstr>Tachycardia</vt:lpstr>
      <vt:lpstr>Question</vt:lpstr>
      <vt:lpstr>Which does not cause tachycardia</vt:lpstr>
      <vt:lpstr>How can we get tachycardia</vt:lpstr>
      <vt:lpstr>Swollen Neck</vt:lpstr>
      <vt:lpstr>More Physical Evaluation</vt:lpstr>
      <vt:lpstr>Do you think the enlarged structure could account for increased tendon responses</vt:lpstr>
      <vt:lpstr>Hormone Levels</vt:lpstr>
      <vt:lpstr>Lab Results</vt:lpstr>
      <vt:lpstr>What hormone is the primary problem?</vt:lpstr>
      <vt:lpstr>HPT Axis</vt:lpstr>
      <vt:lpstr>How could you end up with hyperthyroidism?</vt:lpstr>
      <vt:lpstr>Graves Disease</vt:lpstr>
      <vt:lpstr>This kind of hyperthyroidism should have what?</vt:lpstr>
      <vt:lpstr>What’s up with the eyes/vision?</vt:lpstr>
      <vt:lpstr>Would you expect lowering of T3/T4 to alleviate the bulging eyes?</vt:lpstr>
      <vt:lpstr>Question</vt:lpstr>
      <vt:lpstr>Based on hyperthyroidism we expect…</vt:lpstr>
      <vt:lpstr>What is the most likely reason for muscle weakness?</vt:lpstr>
      <vt:lpstr>What caused the bruit (swishing sound in the throat)?</vt:lpstr>
      <vt:lpstr>Why was there less menstruation</vt:lpstr>
      <vt:lpstr>How could you reduce thyroid hormone levels?</vt:lpstr>
      <vt:lpstr>PTU would work via</vt:lpstr>
      <vt:lpstr>Radioactive iodine would work by </vt:lpstr>
      <vt:lpstr>Beta blockers would probably ameliorate which of these?</vt:lpstr>
      <vt:lpstr>Good luck on the midterm!</vt:lpstr>
    </vt:vector>
  </TitlesOfParts>
  <Company>UT-HSC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Clinical Case “A”</dc:title>
  <dc:creator>Dave Bridges</dc:creator>
  <cp:lastModifiedBy>Dave Bridges</cp:lastModifiedBy>
  <cp:revision>32</cp:revision>
  <dcterms:created xsi:type="dcterms:W3CDTF">2015-04-16T00:04:58Z</dcterms:created>
  <dcterms:modified xsi:type="dcterms:W3CDTF">2016-04-14T12:59:16Z</dcterms:modified>
</cp:coreProperties>
</file>